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7" r:id="rId4"/>
    <p:sldId id="302" r:id="rId5"/>
    <p:sldId id="300" r:id="rId6"/>
    <p:sldId id="301" r:id="rId7"/>
    <p:sldId id="294" r:id="rId8"/>
    <p:sldId id="259" r:id="rId9"/>
    <p:sldId id="277" r:id="rId10"/>
    <p:sldId id="303" r:id="rId11"/>
    <p:sldId id="304" r:id="rId12"/>
    <p:sldId id="305" r:id="rId13"/>
    <p:sldId id="279" r:id="rId14"/>
    <p:sldId id="269" r:id="rId15"/>
    <p:sldId id="268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02C2"/>
    <a:srgbClr val="63029E"/>
    <a:srgbClr val="00A00F"/>
    <a:srgbClr val="98CBF2"/>
    <a:srgbClr val="3097E4"/>
    <a:srgbClr val="657D9A"/>
    <a:srgbClr val="5094CB"/>
    <a:srgbClr val="BAE0EC"/>
    <a:srgbClr val="9ED4E4"/>
    <a:srgbClr val="B5D3E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4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문제 해결 시간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04-46CC-BBD6-EA25FB884109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004-46CC-BBD6-EA25FB8841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004-46CC-BBD6-EA25FB884109}"/>
              </c:ext>
            </c:extLst>
          </c:dPt>
          <c:cat>
            <c:strRef>
              <c:f>Sheet1!$A$2:$A$4</c:f>
              <c:strCache>
                <c:ptCount val="3"/>
                <c:pt idx="0">
                  <c:v>블루투스</c:v>
                </c:pt>
                <c:pt idx="1">
                  <c:v>하드웨어 조정</c:v>
                </c:pt>
                <c:pt idx="2">
                  <c:v>기능 조합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41-48C3-BA12-8736011F92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조원 역할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이현석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기획</c:v>
                </c:pt>
                <c:pt idx="1">
                  <c:v>설계</c:v>
                </c:pt>
                <c:pt idx="2">
                  <c:v>개발</c:v>
                </c:pt>
                <c:pt idx="3">
                  <c:v>테스트</c:v>
                </c:pt>
                <c:pt idx="4">
                  <c:v>지원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B3-425F-9D83-2079582E91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정명철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기획</c:v>
                </c:pt>
                <c:pt idx="1">
                  <c:v>설계</c:v>
                </c:pt>
                <c:pt idx="2">
                  <c:v>개발</c:v>
                </c:pt>
                <c:pt idx="3">
                  <c:v>테스트</c:v>
                </c:pt>
                <c:pt idx="4">
                  <c:v>지원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30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B3-425F-9D83-2079582E91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최준휘</c:v>
                </c:pt>
              </c:strCache>
            </c:strRef>
          </c:tx>
          <c:spPr>
            <a:solidFill>
              <a:srgbClr val="FFFF00"/>
            </a:solidFill>
            <a:ln w="25400"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기획</c:v>
                </c:pt>
                <c:pt idx="1">
                  <c:v>설계</c:v>
                </c:pt>
                <c:pt idx="2">
                  <c:v>개발</c:v>
                </c:pt>
                <c:pt idx="3">
                  <c:v>테스트</c:v>
                </c:pt>
                <c:pt idx="4">
                  <c:v>지원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30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95-4F62-B641-952553D193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허영주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기획</c:v>
                </c:pt>
                <c:pt idx="1">
                  <c:v>설계</c:v>
                </c:pt>
                <c:pt idx="2">
                  <c:v>개발</c:v>
                </c:pt>
                <c:pt idx="3">
                  <c:v>테스트</c:v>
                </c:pt>
                <c:pt idx="4">
                  <c:v>지원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5</c:v>
                </c:pt>
                <c:pt idx="1">
                  <c:v>30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95-4F62-B641-952553D193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1974328"/>
        <c:axId val="421974656"/>
      </c:radarChart>
      <c:catAx>
        <c:axId val="421974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974656"/>
        <c:crosses val="autoZero"/>
        <c:auto val="1"/>
        <c:lblAlgn val="ctr"/>
        <c:lblOffset val="100"/>
        <c:noMultiLvlLbl val="0"/>
      </c:catAx>
      <c:valAx>
        <c:axId val="42197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974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8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9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4F6C-C331-422D-AC95-F1CB84419871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9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" y="0"/>
            <a:ext cx="12192001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1609063" y="2331689"/>
            <a:ext cx="8572500" cy="23876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3568393" y="2814442"/>
            <a:ext cx="4653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 smtClean="0">
                <a:solidFill>
                  <a:schemeClr val="bg1">
                    <a:lumMod val="9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라인 트레이서 </a:t>
            </a:r>
            <a:endParaRPr lang="ko-KR" altLang="en-US" sz="5400" spc="-300" dirty="0">
              <a:solidFill>
                <a:schemeClr val="bg1">
                  <a:lumMod val="9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2623740" y="3958915"/>
            <a:ext cx="694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3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소망 M" panose="02020603020101020101" pitchFamily="18" charset="-127"/>
                <a:ea typeface="한컴 소망 M" panose="02020603020101020101" pitchFamily="18" charset="-127"/>
              </a:rPr>
              <a:t>TESLA</a:t>
            </a:r>
            <a:r>
              <a:rPr lang="ko-KR" altLang="en-US" sz="2800" spc="-300" smtClean="0">
                <a:solidFill>
                  <a:srgbClr val="FF0000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조</a:t>
            </a:r>
            <a:r>
              <a:rPr lang="en-US" altLang="ko-KR" sz="2800" spc="-300" dirty="0" smtClean="0">
                <a:solidFill>
                  <a:srgbClr val="FF0000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(3</a:t>
            </a:r>
            <a:r>
              <a:rPr lang="ko-KR" altLang="en-US" sz="2800" spc="-300" smtClean="0">
                <a:solidFill>
                  <a:srgbClr val="FF0000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조</a:t>
            </a:r>
            <a:r>
              <a:rPr lang="en-US" altLang="ko-KR" sz="2800" spc="-300" smtClean="0">
                <a:solidFill>
                  <a:srgbClr val="FF0000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)</a:t>
            </a:r>
            <a:r>
              <a:rPr lang="ko-KR" altLang="en-US" sz="2800" spc="-300" smtClean="0">
                <a:solidFill>
                  <a:schemeClr val="bg1">
                    <a:lumMod val="9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800" u="sng" spc="-300" dirty="0" smtClean="0">
                <a:solidFill>
                  <a:schemeClr val="bg1">
                    <a:lumMod val="9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이현석</a:t>
            </a:r>
            <a:r>
              <a:rPr lang="ko-KR" altLang="en-US" sz="2800" spc="-300" dirty="0" smtClean="0">
                <a:solidFill>
                  <a:schemeClr val="bg1">
                    <a:lumMod val="9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800" spc="-300" err="1" smtClean="0">
                <a:solidFill>
                  <a:schemeClr val="bg1">
                    <a:lumMod val="9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정명철</a:t>
            </a:r>
            <a:r>
              <a:rPr lang="ko-KR" altLang="en-US" sz="2800" spc="-300" smtClean="0">
                <a:solidFill>
                  <a:schemeClr val="bg1">
                    <a:lumMod val="9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최준휘 </a:t>
            </a:r>
            <a:r>
              <a:rPr lang="ko-KR" altLang="en-US" sz="2800" spc="-300" dirty="0" err="1" smtClean="0">
                <a:solidFill>
                  <a:schemeClr val="bg1">
                    <a:lumMod val="9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허영주</a:t>
            </a:r>
            <a:r>
              <a:rPr lang="ko-KR" altLang="en-US" sz="2800" spc="-300" dirty="0" smtClean="0">
                <a:solidFill>
                  <a:schemeClr val="bg1">
                    <a:lumMod val="9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endParaRPr lang="ko-KR" altLang="en-US" sz="2800" spc="-300" dirty="0">
              <a:solidFill>
                <a:schemeClr val="bg1">
                  <a:lumMod val="95000"/>
                </a:schemeClr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6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dirty="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0353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라인트레이서 차량 구성</a:t>
            </a:r>
            <a:endParaRPr lang="ko-KR" altLang="en-US" sz="3800" spc="-3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3928" y="1746632"/>
            <a:ext cx="990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“</a:t>
            </a:r>
            <a:r>
              <a:rPr lang="ko-KR" altLang="en-US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라인트레이서 차량  구성 품목</a:t>
            </a:r>
            <a:r>
              <a:rPr lang="en-US" altLang="ko-KR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“</a:t>
            </a:r>
            <a:endParaRPr lang="ko-KR" altLang="en-US" sz="24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88227"/>
              </p:ext>
            </p:extLst>
          </p:nvPr>
        </p:nvGraphicFramePr>
        <p:xfrm>
          <a:off x="303928" y="2425721"/>
          <a:ext cx="7179627" cy="3250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7961">
                  <a:extLst>
                    <a:ext uri="{9D8B030D-6E8A-4147-A177-3AD203B41FA5}">
                      <a16:colId xmlns:a16="http://schemas.microsoft.com/office/drawing/2014/main" val="2400919667"/>
                    </a:ext>
                  </a:extLst>
                </a:gridCol>
                <a:gridCol w="4806264">
                  <a:extLst>
                    <a:ext uri="{9D8B030D-6E8A-4147-A177-3AD203B41FA5}">
                      <a16:colId xmlns:a16="http://schemas.microsoft.com/office/drawing/2014/main" val="10569320"/>
                    </a:ext>
                  </a:extLst>
                </a:gridCol>
                <a:gridCol w="1295402">
                  <a:extLst>
                    <a:ext uri="{9D8B030D-6E8A-4147-A177-3AD203B41FA5}">
                      <a16:colId xmlns:a16="http://schemas.microsoft.com/office/drawing/2014/main" val="1313875233"/>
                    </a:ext>
                  </a:extLst>
                </a:gridCol>
              </a:tblGrid>
              <a:tr h="3197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 smtClean="0">
                          <a:effectLst/>
                        </a:rPr>
                        <a:t>부품명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83105"/>
                  </a:ext>
                </a:extLst>
              </a:tr>
              <a:tr h="36630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</a:rPr>
                        <a:t>라인트레이서</a:t>
                      </a:r>
                      <a:endParaRPr lang="en-US" altLang="ko-KR" sz="12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차량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아두이노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메가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2560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507623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/>
                        <a:t> 라인 </a:t>
                      </a:r>
                      <a:r>
                        <a:rPr lang="ko-KR" altLang="en-US" sz="1200" b="1" dirty="0" err="1" smtClean="0"/>
                        <a:t>감지용</a:t>
                      </a:r>
                      <a:r>
                        <a:rPr lang="ko-KR" altLang="en-US" sz="1200" b="1" dirty="0" smtClean="0"/>
                        <a:t> 적외선 센서</a:t>
                      </a:r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679887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/>
                        <a:t> 초음파 센서</a:t>
                      </a:r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081128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서보</a:t>
                      </a:r>
                      <a:r>
                        <a:rPr lang="ko-KR" altLang="en-US" sz="1200" b="1" dirty="0" smtClean="0"/>
                        <a:t> 모터</a:t>
                      </a:r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100439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블루투스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모듈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HC-06 (DIP)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펌웨어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v3.0 [SZH-EK105]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012731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브레드</a:t>
                      </a:r>
                      <a:r>
                        <a:rPr lang="ko-KR" altLang="en-US" sz="1200" b="1" dirty="0" smtClean="0"/>
                        <a:t> 보드</a:t>
                      </a:r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0950077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사물인식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en-US" sz="1200" b="1" u="none" strike="noStrike" dirty="0">
                          <a:effectLst/>
                        </a:rPr>
                        <a:t>AI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카메라 </a:t>
                      </a:r>
                      <a:r>
                        <a:rPr lang="en-US" sz="1200" b="1" u="none" strike="noStrike" dirty="0">
                          <a:effectLst/>
                        </a:rPr>
                        <a:t>Pixy 2.1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적용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11956"/>
                  </a:ext>
                </a:extLst>
              </a:tr>
              <a:tr h="36630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u="none" strike="noStrike" dirty="0" smtClean="0">
                          <a:effectLst/>
                        </a:rPr>
                        <a:t> TCS3200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아두이노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컬러감지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센서 모듈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GY-31 [SZH-SSBH-042]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 적용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5875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0" y="1046744"/>
            <a:ext cx="3997404" cy="27456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0" y="3873781"/>
            <a:ext cx="3997404" cy="292603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10848975" y="3235374"/>
            <a:ext cx="266700" cy="88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7886700" y="2781300"/>
            <a:ext cx="2962275" cy="9081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877550" y="3324225"/>
            <a:ext cx="1314450" cy="4667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적외선 센서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4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8559880" y="4515856"/>
            <a:ext cx="1355646" cy="9081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화살표 연결선 93"/>
          <p:cNvCxnSpPr/>
          <p:nvPr/>
        </p:nvCxnSpPr>
        <p:spPr>
          <a:xfrm flipH="1" flipV="1">
            <a:off x="9772650" y="5295900"/>
            <a:ext cx="1209675" cy="7598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0744200" y="6055780"/>
            <a:ext cx="1314450" cy="4667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전원 병렬 연결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0982325" y="3929603"/>
            <a:ext cx="1076325" cy="422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브레드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보드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0522609" y="4613524"/>
            <a:ext cx="1123370" cy="9081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직선 화살표 연결선 97"/>
          <p:cNvCxnSpPr>
            <a:stCxn id="96" idx="2"/>
            <a:endCxn id="97" idx="0"/>
          </p:cNvCxnSpPr>
          <p:nvPr/>
        </p:nvCxnSpPr>
        <p:spPr>
          <a:xfrm flipH="1">
            <a:off x="11084294" y="4352101"/>
            <a:ext cx="436194" cy="2614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29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dirty="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3976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로봇 및 </a:t>
            </a:r>
            <a:r>
              <a:rPr lang="ko-KR" altLang="en-US" sz="3800" spc="-300" dirty="0" err="1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조종부</a:t>
            </a:r>
            <a:r>
              <a:rPr lang="ko-KR" altLang="en-US" sz="38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 </a:t>
            </a:r>
            <a:r>
              <a:rPr lang="ko-KR" altLang="en-US" sz="3800" spc="-300" dirty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차량 </a:t>
            </a:r>
            <a:r>
              <a:rPr lang="ko-KR" altLang="en-US" sz="38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구성</a:t>
            </a:r>
            <a:endParaRPr lang="ko-KR" altLang="en-US" sz="3800" spc="-3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6829" y="1992182"/>
            <a:ext cx="990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“</a:t>
            </a:r>
            <a:r>
              <a:rPr lang="ko-KR" altLang="en-US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로봇 및 </a:t>
            </a:r>
            <a:r>
              <a:rPr lang="ko-KR" altLang="en-US" sz="2400" spc="-300" dirty="0" err="1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조종부</a:t>
            </a:r>
            <a:r>
              <a:rPr lang="ko-KR" altLang="en-US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 구성 품목</a:t>
            </a:r>
            <a:r>
              <a:rPr lang="en-US" altLang="ko-KR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“</a:t>
            </a:r>
            <a:endParaRPr lang="ko-KR" altLang="en-US" sz="24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7528" y="4197868"/>
            <a:ext cx="5076827" cy="25105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16200000">
            <a:off x="7873534" y="19428"/>
            <a:ext cx="3064815" cy="5076827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08958"/>
              </p:ext>
            </p:extLst>
          </p:nvPr>
        </p:nvGraphicFramePr>
        <p:xfrm>
          <a:off x="476829" y="2532983"/>
          <a:ext cx="6076371" cy="2839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2316">
                  <a:extLst>
                    <a:ext uri="{9D8B030D-6E8A-4147-A177-3AD203B41FA5}">
                      <a16:colId xmlns:a16="http://schemas.microsoft.com/office/drawing/2014/main" val="2807312295"/>
                    </a:ext>
                  </a:extLst>
                </a:gridCol>
                <a:gridCol w="4067710">
                  <a:extLst>
                    <a:ext uri="{9D8B030D-6E8A-4147-A177-3AD203B41FA5}">
                      <a16:colId xmlns:a16="http://schemas.microsoft.com/office/drawing/2014/main" val="294174877"/>
                    </a:ext>
                  </a:extLst>
                </a:gridCol>
                <a:gridCol w="1096345">
                  <a:extLst>
                    <a:ext uri="{9D8B030D-6E8A-4147-A177-3AD203B41FA5}">
                      <a16:colId xmlns:a16="http://schemas.microsoft.com/office/drawing/2014/main" val="4031507448"/>
                    </a:ext>
                  </a:extLst>
                </a:gridCol>
              </a:tblGrid>
              <a:tr h="3958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 smtClean="0">
                          <a:effectLst/>
                        </a:rPr>
                        <a:t>부품명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41481"/>
                  </a:ext>
                </a:extLst>
              </a:tr>
              <a:tr h="46463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 및 </a:t>
                      </a:r>
                      <a:endParaRPr lang="en-US" altLang="ko-KR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조종부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블루투스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직렬포트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모듈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HC-05 (DIP) [SZH-EK069]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573461"/>
                  </a:ext>
                </a:extLst>
              </a:tr>
              <a:tr h="3958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장애물 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감지용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적외선 센서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049783"/>
                  </a:ext>
                </a:extLst>
              </a:tr>
              <a:tr h="395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아두이노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 메가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2560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847811"/>
                  </a:ext>
                </a:extLst>
              </a:tr>
              <a:tr h="3958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아두이노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 메가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2560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쉴드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748373"/>
                  </a:ext>
                </a:extLst>
              </a:tr>
              <a:tr h="3958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마이루프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(MYLOOP)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삼관절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로봇팔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97463"/>
                  </a:ext>
                </a:extLst>
              </a:tr>
              <a:tr h="395831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조이스틱 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쉴드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7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500200-A98E-4DDF-8BBC-E2DA1B7B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3,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136612"/>
              <a:ext cx="928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 smtClean="0">
                  <a:solidFill>
                    <a:schemeClr val="bg1"/>
                  </a:solidFill>
                </a:rPr>
                <a:t>결과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1287802" y="3721387"/>
            <a:ext cx="1737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3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- </a:t>
            </a:r>
            <a:r>
              <a:rPr lang="ko-KR" altLang="en-US" sz="2200" spc="-3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최종 </a:t>
            </a:r>
            <a:r>
              <a:rPr lang="ko-KR" altLang="en-US" sz="2200" spc="-3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결과물</a:t>
            </a:r>
            <a:endParaRPr lang="ko-KR" altLang="en-US" sz="2200" spc="-3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1287802" y="4210898"/>
            <a:ext cx="2645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3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- </a:t>
            </a:r>
            <a:r>
              <a:rPr lang="ko-KR" altLang="en-US" sz="2200" spc="-3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향후 목표 및 느낀점</a:t>
            </a:r>
            <a:endParaRPr lang="ko-KR" altLang="en-US" sz="2200" spc="-3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3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dirty="0" smtClean="0">
                <a:solidFill>
                  <a:schemeClr val="bg1"/>
                </a:solidFill>
                <a:ea typeface="+mj-ea"/>
              </a:rPr>
              <a:t>3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52505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</a:rPr>
              <a:t>최종 결과물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8060045" y="1463629"/>
            <a:ext cx="3954134" cy="583203"/>
            <a:chOff x="7802870" y="1644605"/>
            <a:chExt cx="3954134" cy="58320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802870" y="1644605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811280" y="1768576"/>
              <a:ext cx="394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장애물 감지 및 신호 전송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8019717" y="957834"/>
            <a:ext cx="1836430" cy="450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동작 기능</a:t>
            </a:r>
            <a:endParaRPr lang="ko-KR" altLang="en-US" sz="2800" b="1" dirty="0">
              <a:solidFill>
                <a:schemeClr val="tx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8050107" y="2759925"/>
            <a:ext cx="3945724" cy="583203"/>
            <a:chOff x="7792933" y="3153361"/>
            <a:chExt cx="3945724" cy="583203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792933" y="3153361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92933" y="3303572"/>
              <a:ext cx="3935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수신된 신호로 차량 출발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029244" y="3398663"/>
            <a:ext cx="3956362" cy="583203"/>
            <a:chOff x="7792232" y="3915075"/>
            <a:chExt cx="3956362" cy="58320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802870" y="3915075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92232" y="4059689"/>
              <a:ext cx="393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정지선에서 정지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029244" y="4052085"/>
            <a:ext cx="3955950" cy="583203"/>
            <a:chOff x="7782707" y="4680752"/>
            <a:chExt cx="3955950" cy="58320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792933" y="4680752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82707" y="4806150"/>
              <a:ext cx="3945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정지 후 로봇 작동 신호 전송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19717" y="4711323"/>
            <a:ext cx="3963433" cy="583203"/>
            <a:chOff x="7785161" y="5388147"/>
            <a:chExt cx="3963433" cy="58320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802870" y="5388147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85161" y="5526117"/>
              <a:ext cx="3935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수신된 신호로 차량 재 출발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039180" y="5365782"/>
            <a:ext cx="3949580" cy="583203"/>
            <a:chOff x="7778851" y="6095927"/>
            <a:chExt cx="3949580" cy="58320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782707" y="6095927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78851" y="6238676"/>
              <a:ext cx="3935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장애물 회피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058230" y="2100563"/>
            <a:ext cx="3947539" cy="583203"/>
            <a:chOff x="7791118" y="2387684"/>
            <a:chExt cx="3947539" cy="58320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792933" y="2387684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791118" y="2539404"/>
              <a:ext cx="394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정지 시 </a:t>
              </a:r>
              <a:r>
                <a:rPr lang="ko-KR" altLang="en-US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녹색불</a:t>
              </a:r>
              <a:r>
                <a:rPr lang="en-US" altLang="ko-KR" spc="-3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, </a:t>
              </a:r>
              <a:r>
                <a:rPr lang="ko-KR" altLang="en-US" spc="-3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출발 시 빨간불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058230" y="6034289"/>
            <a:ext cx="3955949" cy="583203"/>
            <a:chOff x="7782707" y="6095927"/>
            <a:chExt cx="3955949" cy="58320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DFAA74E-D033-412A-ADD9-014FCB6FEB07}"/>
                </a:ext>
              </a:extLst>
            </p:cNvPr>
            <p:cNvSpPr/>
            <p:nvPr/>
          </p:nvSpPr>
          <p:spPr>
            <a:xfrm>
              <a:off x="7782707" y="6095927"/>
              <a:ext cx="3945724" cy="5832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7DC4C0-22D4-4F71-B569-166279354FCB}"/>
                </a:ext>
              </a:extLst>
            </p:cNvPr>
            <p:cNvSpPr txBox="1"/>
            <p:nvPr/>
          </p:nvSpPr>
          <p:spPr>
            <a:xfrm>
              <a:off x="7802869" y="6224628"/>
              <a:ext cx="3935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조이스틱을 이용한 수동 조작</a:t>
              </a:r>
              <a:endParaRPr lang="ko-KR" altLang="en-US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pic>
        <p:nvPicPr>
          <p:cNvPr id="56" name="KakaoTalk_20211119_1416358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55" y="984251"/>
            <a:ext cx="7728320" cy="579624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3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493DD-200E-4366-8374-BCAB8E4385B6}"/>
              </a:ext>
            </a:extLst>
          </p:cNvPr>
          <p:cNvSpPr txBox="1"/>
          <p:nvPr/>
        </p:nvSpPr>
        <p:spPr>
          <a:xfrm>
            <a:off x="821227" y="214700"/>
            <a:ext cx="3348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7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“</a:t>
            </a:r>
            <a:r>
              <a:rPr lang="ko-KR" altLang="en-US" sz="4400" b="1" smtClean="0">
                <a:solidFill>
                  <a:schemeClr val="accent2">
                    <a:lumMod val="7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새로운 것</a:t>
            </a:r>
            <a:r>
              <a:rPr lang="en-US" altLang="ko-KR" sz="4400" b="1" dirty="0" smtClean="0">
                <a:solidFill>
                  <a:schemeClr val="accent2">
                    <a:lumMod val="75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?</a:t>
            </a:r>
            <a:endParaRPr lang="ko-KR" altLang="en-US" sz="4400" b="1" dirty="0">
              <a:solidFill>
                <a:schemeClr val="accent2">
                  <a:lumMod val="75000"/>
                </a:schemeClr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09A00B-45F2-4DD4-AC05-4BE54A4EE23A}"/>
              </a:ext>
            </a:extLst>
          </p:cNvPr>
          <p:cNvSpPr/>
          <p:nvPr/>
        </p:nvSpPr>
        <p:spPr>
          <a:xfrm>
            <a:off x="821225" y="2636787"/>
            <a:ext cx="105516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400" b="1" dirty="0" smtClean="0">
                <a:solidFill>
                  <a:schemeClr val="accent4">
                    <a:lumMod val="1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양 농장</a:t>
            </a:r>
            <a:r>
              <a:rPr lang="en-US" altLang="ko-KR" sz="2400" b="1" dirty="0">
                <a:solidFill>
                  <a:schemeClr val="accent4">
                    <a:lumMod val="1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400" b="1" smtClean="0">
                <a:solidFill>
                  <a:schemeClr val="accent4">
                    <a:lumMod val="1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관리 프로그램</a:t>
            </a:r>
            <a:endParaRPr lang="en-US" altLang="ko-KR" sz="2400" b="1" dirty="0" smtClean="0">
              <a:solidFill>
                <a:schemeClr val="accent4">
                  <a:lumMod val="10000"/>
                </a:schemeClr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  <a:p>
            <a:pPr algn="just"/>
            <a:r>
              <a:rPr lang="en-US" altLang="ko-KR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▶</a:t>
            </a:r>
            <a:r>
              <a:rPr lang="en-US" altLang="ko-KR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타이머를 이용한 양 방목 시간 조절</a:t>
            </a:r>
            <a:r>
              <a:rPr lang="en-US" altLang="ko-KR" sz="20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, </a:t>
            </a:r>
            <a:r>
              <a:rPr lang="ko-KR" altLang="en-US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어플을 이용한 농장 시스템 관리</a:t>
            </a:r>
            <a:endParaRPr lang="ko-KR" altLang="en-US" sz="20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09A00B-45F2-4DD4-AC05-4BE54A4EE23A}"/>
              </a:ext>
            </a:extLst>
          </p:cNvPr>
          <p:cNvSpPr/>
          <p:nvPr/>
        </p:nvSpPr>
        <p:spPr>
          <a:xfrm>
            <a:off x="821230" y="1271855"/>
            <a:ext cx="105516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400" b="1" dirty="0" smtClean="0">
                <a:solidFill>
                  <a:schemeClr val="accent4">
                    <a:lumMod val="1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식당  혼잡도 확인 </a:t>
            </a:r>
            <a:r>
              <a:rPr lang="ko-KR" altLang="en-US" sz="2400" b="1" dirty="0" err="1" smtClean="0">
                <a:solidFill>
                  <a:schemeClr val="accent4">
                    <a:lumMod val="1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어플</a:t>
            </a:r>
            <a:r>
              <a:rPr lang="ko-KR" altLang="en-US" sz="2400" b="1" dirty="0" smtClean="0">
                <a:solidFill>
                  <a:schemeClr val="accent4">
                    <a:lumMod val="1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2400" b="1" dirty="0" smtClean="0">
                <a:solidFill>
                  <a:schemeClr val="accent4">
                    <a:lumMod val="1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 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▶</a:t>
            </a:r>
            <a:r>
              <a:rPr lang="en-US" altLang="ko-KR" sz="20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식당 별 손님 의 혼잡도 정도를 어플을 통해 확인하여 식당을 </a:t>
            </a:r>
            <a:r>
              <a:rPr lang="en-US" altLang="ko-KR" sz="20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편하게 이용 할 수 있는 프로그램</a:t>
            </a:r>
            <a:endParaRPr lang="ko-KR" altLang="en-US" sz="20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09A00B-45F2-4DD4-AC05-4BE54A4EE23A}"/>
              </a:ext>
            </a:extLst>
          </p:cNvPr>
          <p:cNvSpPr/>
          <p:nvPr/>
        </p:nvSpPr>
        <p:spPr>
          <a:xfrm>
            <a:off x="821225" y="3732902"/>
            <a:ext cx="105516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400" b="1" dirty="0" smtClean="0">
                <a:solidFill>
                  <a:schemeClr val="accent4">
                    <a:lumMod val="1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계란 부화 관리 프로그램</a:t>
            </a:r>
            <a:endParaRPr lang="en-US" altLang="ko-KR" sz="2400" b="1" dirty="0" smtClean="0">
              <a:solidFill>
                <a:schemeClr val="accent4">
                  <a:lumMod val="10000"/>
                </a:schemeClr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  <a:p>
            <a:pPr algn="just"/>
            <a:r>
              <a:rPr lang="en-US" altLang="ko-KR" sz="200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▶</a:t>
            </a:r>
            <a:r>
              <a:rPr lang="en-US" altLang="ko-KR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온도</a:t>
            </a:r>
            <a:r>
              <a:rPr lang="en-US" altLang="ko-KR" sz="20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, </a:t>
            </a:r>
            <a:r>
              <a:rPr lang="ko-KR" altLang="en-US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습도</a:t>
            </a:r>
            <a:r>
              <a:rPr lang="en-US" altLang="ko-KR" sz="20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, LED </a:t>
            </a:r>
            <a:r>
              <a:rPr lang="ko-KR" altLang="en-US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센서들을 이용하여 계란 부화의 자동화 및 관리를 할 수 있는 프로그램</a:t>
            </a:r>
            <a:endParaRPr lang="ko-KR" altLang="en-US" sz="20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09A00B-45F2-4DD4-AC05-4BE54A4EE23A}"/>
              </a:ext>
            </a:extLst>
          </p:cNvPr>
          <p:cNvSpPr/>
          <p:nvPr/>
        </p:nvSpPr>
        <p:spPr>
          <a:xfrm>
            <a:off x="821225" y="5036786"/>
            <a:ext cx="105516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000" b="1" dirty="0" smtClean="0">
                <a:solidFill>
                  <a:schemeClr val="accent4">
                    <a:lumMod val="10000"/>
                  </a:schemeClr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맵 노트 </a:t>
            </a:r>
            <a:endParaRPr lang="en-US" altLang="ko-KR" sz="2000" b="1" dirty="0" smtClean="0">
              <a:solidFill>
                <a:schemeClr val="accent4">
                  <a:lumMod val="10000"/>
                </a:schemeClr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  <a:p>
            <a:pPr algn="just"/>
            <a:r>
              <a:rPr lang="en-US" altLang="ko-KR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▶</a:t>
            </a:r>
            <a:r>
              <a:rPr lang="en-US" altLang="ko-KR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ko-KR" altLang="en-US" sz="20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위치별 메모 기능을 가진 어플</a:t>
            </a:r>
            <a:endParaRPr lang="ko-KR" altLang="en-US" sz="20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8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726885-03B4-4CBC-B9FD-B1E24931E257}"/>
              </a:ext>
            </a:extLst>
          </p:cNvPr>
          <p:cNvSpPr txBox="1"/>
          <p:nvPr/>
        </p:nvSpPr>
        <p:spPr>
          <a:xfrm>
            <a:off x="686048" y="-857251"/>
            <a:ext cx="189507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endParaRPr lang="ko-KR" altLang="en-US" sz="4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DA0A8-9972-4B7F-B240-F84A0E53795B}"/>
              </a:ext>
            </a:extLst>
          </p:cNvPr>
          <p:cNvSpPr txBox="1"/>
          <p:nvPr/>
        </p:nvSpPr>
        <p:spPr>
          <a:xfrm>
            <a:off x="9800149" y="-857251"/>
            <a:ext cx="189507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ko-KR" altLang="en-US" sz="4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E0F91-F38F-43DB-97CE-B2DFA484C8EC}"/>
              </a:ext>
            </a:extLst>
          </p:cNvPr>
          <p:cNvSpPr txBox="1"/>
          <p:nvPr/>
        </p:nvSpPr>
        <p:spPr>
          <a:xfrm>
            <a:off x="2208568" y="2265208"/>
            <a:ext cx="7957584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</a:rPr>
              <a:t>프로젝트를 하면서 다양한 센서를 접하고 적용해보면서 실생활에 사용되는 센서에도 관심이 많이 생겼습니다</a:t>
            </a:r>
            <a:r>
              <a:rPr lang="en-US" altLang="ko-KR" sz="1400" b="1" i="1" dirty="0">
                <a:solidFill>
                  <a:schemeClr val="bg1"/>
                </a:solidFill>
              </a:rPr>
              <a:t>. </a:t>
            </a:r>
            <a:endParaRPr lang="en-US" altLang="ko-KR" sz="1400" b="1" i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i="1" dirty="0" smtClean="0">
                <a:solidFill>
                  <a:schemeClr val="bg1"/>
                </a:solidFill>
              </a:rPr>
              <a:t>또한 </a:t>
            </a:r>
            <a:r>
              <a:rPr lang="ko-KR" altLang="en-US" sz="1400" b="1" i="1" dirty="0">
                <a:solidFill>
                  <a:schemeClr val="bg1"/>
                </a:solidFill>
              </a:rPr>
              <a:t>소프트웨어뿐만 아니라 하드웨어적으로 고려해야할 상항들이 많다는 것을 느꼈어요</a:t>
            </a:r>
            <a:r>
              <a:rPr lang="en-US" altLang="ko-KR" sz="1400" b="1" i="1" dirty="0">
                <a:solidFill>
                  <a:schemeClr val="bg1"/>
                </a:solidFill>
              </a:rPr>
              <a:t>. </a:t>
            </a:r>
            <a:endParaRPr lang="en-US" altLang="ko-KR" sz="1400" b="1" i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i="1" dirty="0" smtClean="0"/>
              <a:t>계획한 </a:t>
            </a:r>
            <a:r>
              <a:rPr lang="ko-KR" altLang="en-US" sz="1400" b="1" i="1" dirty="0"/>
              <a:t>것만큼 성공하지는 </a:t>
            </a:r>
            <a:r>
              <a:rPr lang="ko-KR" altLang="en-US" sz="1400" b="1" i="1" dirty="0">
                <a:solidFill>
                  <a:schemeClr val="bg1"/>
                </a:solidFill>
              </a:rPr>
              <a:t>못했지만 좋은 분들과 함께 협업해서 노력한 시간들이 </a:t>
            </a:r>
            <a:r>
              <a:rPr lang="ko-KR" altLang="en-US" sz="1400" b="1" i="1" dirty="0"/>
              <a:t>정말 행복한 </a:t>
            </a:r>
            <a:r>
              <a:rPr lang="ko-KR" altLang="en-US" sz="1400" b="1" i="1"/>
              <a:t>시간이었습니다</a:t>
            </a:r>
            <a:r>
              <a:rPr lang="en-US" altLang="ko-KR" sz="1400" b="1" i="1" smtClean="0"/>
              <a:t>~</a:t>
            </a:r>
          </a:p>
          <a:p>
            <a:pPr algn="ctr"/>
            <a:endParaRPr lang="ko-KR" altLang="en-US" sz="14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E0F91-F38F-43DB-97CE-B2DFA484C8EC}"/>
              </a:ext>
            </a:extLst>
          </p:cNvPr>
          <p:cNvSpPr txBox="1"/>
          <p:nvPr/>
        </p:nvSpPr>
        <p:spPr>
          <a:xfrm>
            <a:off x="2221664" y="3618066"/>
            <a:ext cx="795103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 err="1">
                <a:solidFill>
                  <a:schemeClr val="bg1"/>
                </a:solidFill>
              </a:rPr>
              <a:t>좋은분들과</a:t>
            </a:r>
            <a:r>
              <a:rPr lang="ko-KR" altLang="en-US" sz="1400" b="1" i="1" dirty="0">
                <a:solidFill>
                  <a:schemeClr val="bg1"/>
                </a:solidFill>
              </a:rPr>
              <a:t> 함께 프로젝트를 해서  </a:t>
            </a:r>
            <a:r>
              <a:rPr lang="ko-KR" altLang="en-US" sz="1400" b="1" i="1" dirty="0" err="1"/>
              <a:t>많은것들을</a:t>
            </a:r>
            <a:r>
              <a:rPr lang="ko-KR" altLang="en-US" sz="1400" b="1" i="1" dirty="0"/>
              <a:t> </a:t>
            </a:r>
            <a:r>
              <a:rPr lang="ko-KR" altLang="en-US" sz="1400" b="1" i="1" dirty="0" err="1"/>
              <a:t>배울수</a:t>
            </a:r>
            <a:r>
              <a:rPr lang="ko-KR" altLang="en-US" sz="1400" b="1" i="1" dirty="0"/>
              <a:t> 있는 시간</a:t>
            </a:r>
            <a:r>
              <a:rPr lang="ko-KR" altLang="en-US" sz="1400" b="1" i="1" dirty="0">
                <a:solidFill>
                  <a:schemeClr val="bg1"/>
                </a:solidFill>
              </a:rPr>
              <a:t>이었습니다   </a:t>
            </a:r>
            <a:endParaRPr lang="en-US" altLang="ko-KR" sz="1400" b="1" i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i="1" dirty="0" smtClean="0">
                <a:solidFill>
                  <a:schemeClr val="bg1"/>
                </a:solidFill>
              </a:rPr>
              <a:t>이번에는 </a:t>
            </a:r>
            <a:r>
              <a:rPr lang="ko-KR" altLang="en-US" sz="1400" b="1" i="1" dirty="0">
                <a:solidFill>
                  <a:schemeClr val="bg1"/>
                </a:solidFill>
              </a:rPr>
              <a:t>제가 </a:t>
            </a:r>
            <a:r>
              <a:rPr lang="ko-KR" altLang="en-US" sz="1400" b="1" i="1" dirty="0" err="1">
                <a:solidFill>
                  <a:schemeClr val="bg1"/>
                </a:solidFill>
              </a:rPr>
              <a:t>한게</a:t>
            </a:r>
            <a:r>
              <a:rPr lang="ko-KR" altLang="en-US" sz="1400" b="1" i="1" dirty="0">
                <a:solidFill>
                  <a:schemeClr val="bg1"/>
                </a:solidFill>
              </a:rPr>
              <a:t> 별로 없었는데 다음 프로젝트 때에는 실력을 </a:t>
            </a:r>
            <a:r>
              <a:rPr lang="ko-KR" altLang="en-US" sz="1400" b="1" i="1" dirty="0" err="1">
                <a:solidFill>
                  <a:schemeClr val="bg1"/>
                </a:solidFill>
              </a:rPr>
              <a:t>더키워서</a:t>
            </a:r>
            <a:r>
              <a:rPr lang="ko-KR" altLang="en-US" sz="1400" b="1" i="1" dirty="0">
                <a:solidFill>
                  <a:schemeClr val="bg1"/>
                </a:solidFill>
              </a:rPr>
              <a:t>  </a:t>
            </a:r>
            <a:endParaRPr lang="en-US" altLang="ko-KR" sz="1400" b="1" i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i="1" dirty="0" smtClean="0">
                <a:solidFill>
                  <a:schemeClr val="bg1"/>
                </a:solidFill>
              </a:rPr>
              <a:t>더 </a:t>
            </a:r>
            <a:r>
              <a:rPr lang="ko-KR" altLang="en-US" sz="1400" b="1" i="1" dirty="0">
                <a:solidFill>
                  <a:schemeClr val="bg1"/>
                </a:solidFill>
              </a:rPr>
              <a:t>적극적으로  참여하겠습니다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감사합니다</a:t>
            </a:r>
            <a:endParaRPr lang="ko-KR" altLang="en-US" sz="1400" b="1" i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E0F91-F38F-43DB-97CE-B2DFA484C8EC}"/>
              </a:ext>
            </a:extLst>
          </p:cNvPr>
          <p:cNvSpPr txBox="1"/>
          <p:nvPr/>
        </p:nvSpPr>
        <p:spPr>
          <a:xfrm>
            <a:off x="2215116" y="4629425"/>
            <a:ext cx="795103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</a:rPr>
              <a:t>RC</a:t>
            </a:r>
            <a:r>
              <a:rPr lang="ko-KR" altLang="en-US" sz="1400" b="1" i="1">
                <a:solidFill>
                  <a:schemeClr val="bg1"/>
                </a:solidFill>
              </a:rPr>
              <a:t>카 만드는 것을 혼자 설계</a:t>
            </a:r>
            <a:r>
              <a:rPr lang="en-US" altLang="ko-KR" sz="1400" b="1" i="1" dirty="0">
                <a:solidFill>
                  <a:schemeClr val="bg1"/>
                </a:solidFill>
              </a:rPr>
              <a:t>, </a:t>
            </a:r>
            <a:r>
              <a:rPr lang="ko-KR" altLang="en-US" sz="1400" b="1" i="1">
                <a:solidFill>
                  <a:schemeClr val="bg1"/>
                </a:solidFill>
              </a:rPr>
              <a:t>구현했다면 오래걸리고 </a:t>
            </a:r>
            <a:r>
              <a:rPr lang="ko-KR" altLang="en-US" sz="1400" b="1" i="1"/>
              <a:t>스트레스 많이 받았을 것 같고</a:t>
            </a:r>
          </a:p>
          <a:p>
            <a:pPr algn="ctr"/>
            <a:r>
              <a:rPr lang="ko-KR" altLang="en-US" sz="1400" b="1" i="1" dirty="0" err="1">
                <a:solidFill>
                  <a:schemeClr val="bg1"/>
                </a:solidFill>
              </a:rPr>
              <a:t>조원님들의</a:t>
            </a:r>
            <a:r>
              <a:rPr lang="ko-KR" altLang="en-US" sz="1400" b="1" i="1" dirty="0">
                <a:solidFill>
                  <a:schemeClr val="bg1"/>
                </a:solidFill>
              </a:rPr>
              <a:t> </a:t>
            </a:r>
            <a:r>
              <a:rPr lang="en-US" altLang="ko-KR" sz="1400" b="1" i="1" dirty="0">
                <a:solidFill>
                  <a:schemeClr val="bg1"/>
                </a:solidFill>
              </a:rPr>
              <a:t>RC</a:t>
            </a:r>
            <a:r>
              <a:rPr lang="ko-KR" altLang="en-US" sz="1400" b="1" i="1">
                <a:solidFill>
                  <a:schemeClr val="bg1"/>
                </a:solidFill>
              </a:rPr>
              <a:t>카 구현하는 열정을 보면서 충격을 받았고 제가 많이 부족해서 반성했습니다</a:t>
            </a:r>
            <a:r>
              <a:rPr lang="en-US" altLang="ko-KR" sz="1400" b="1" i="1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400" b="1" i="1" dirty="0">
                <a:solidFill>
                  <a:schemeClr val="bg1"/>
                </a:solidFill>
              </a:rPr>
              <a:t>무엇보다 </a:t>
            </a:r>
            <a:r>
              <a:rPr lang="ko-KR" altLang="en-US" sz="1400" b="1" i="1" dirty="0" err="1">
                <a:solidFill>
                  <a:schemeClr val="bg1"/>
                </a:solidFill>
              </a:rPr>
              <a:t>조원님들끼리</a:t>
            </a:r>
            <a:r>
              <a:rPr lang="ko-KR" altLang="en-US" sz="1400" b="1" i="1" dirty="0">
                <a:solidFill>
                  <a:schemeClr val="bg1"/>
                </a:solidFill>
              </a:rPr>
              <a:t> 역할을 기능별로 나눠보고 또 안되는 것을 </a:t>
            </a:r>
            <a:r>
              <a:rPr lang="ko-KR" altLang="en-US" sz="1400" b="1" i="1" dirty="0" err="1">
                <a:solidFill>
                  <a:schemeClr val="bg1"/>
                </a:solidFill>
              </a:rPr>
              <a:t>조원끼리</a:t>
            </a:r>
            <a:r>
              <a:rPr lang="ko-KR" altLang="en-US" sz="1400" b="1" i="1" dirty="0">
                <a:solidFill>
                  <a:schemeClr val="bg1"/>
                </a:solidFill>
              </a:rPr>
              <a:t> 물어보고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 동작이 </a:t>
            </a:r>
            <a:r>
              <a:rPr lang="ko-KR" altLang="en-US" sz="1400" b="1" i="1" dirty="0">
                <a:solidFill>
                  <a:schemeClr val="bg1"/>
                </a:solidFill>
              </a:rPr>
              <a:t>안되면 </a:t>
            </a:r>
            <a:r>
              <a:rPr lang="ko-KR" altLang="en-US" sz="1400" b="1" i="1" dirty="0" smtClean="0">
                <a:solidFill>
                  <a:schemeClr val="bg1"/>
                </a:solidFill>
              </a:rPr>
              <a:t>같이</a:t>
            </a:r>
            <a:r>
              <a:rPr lang="en-US" altLang="ko-KR" sz="1400" b="1" i="1" dirty="0">
                <a:solidFill>
                  <a:schemeClr val="bg1"/>
                </a:solidFill>
              </a:rPr>
              <a:t> </a:t>
            </a:r>
            <a:r>
              <a:rPr lang="ko-KR" altLang="en-US" sz="1400" b="1" i="1" smtClean="0"/>
              <a:t>스트레스받고 </a:t>
            </a:r>
            <a:r>
              <a:rPr lang="ko-KR" altLang="en-US" sz="1400" b="1" i="1" dirty="0"/>
              <a:t>동작이 되면 같이 기뻐할 수 </a:t>
            </a:r>
            <a:r>
              <a:rPr lang="ko-KR" altLang="en-US" sz="1400" b="1" i="1" dirty="0" smtClean="0"/>
              <a:t>있어서 </a:t>
            </a:r>
            <a:r>
              <a:rPr lang="ko-KR" altLang="en-US" sz="1400" b="1" i="1" dirty="0" err="1"/>
              <a:t>재밌게</a:t>
            </a:r>
            <a:r>
              <a:rPr lang="ko-KR" altLang="en-US" sz="1400" b="1" i="1" dirty="0"/>
              <a:t> </a:t>
            </a:r>
            <a:r>
              <a:rPr lang="ko-KR" altLang="en-US" sz="1400" b="1" i="1" dirty="0" err="1">
                <a:solidFill>
                  <a:schemeClr val="bg1"/>
                </a:solidFill>
              </a:rPr>
              <a:t>아두이노</a:t>
            </a:r>
            <a:r>
              <a:rPr lang="ko-KR" altLang="en-US" sz="1400" b="1" i="1" dirty="0">
                <a:solidFill>
                  <a:schemeClr val="bg1"/>
                </a:solidFill>
              </a:rPr>
              <a:t> </a:t>
            </a:r>
            <a:r>
              <a:rPr lang="en-US" altLang="ko-KR" sz="1400" b="1" i="1" dirty="0">
                <a:solidFill>
                  <a:schemeClr val="bg1"/>
                </a:solidFill>
              </a:rPr>
              <a:t>RC</a:t>
            </a:r>
            <a:r>
              <a:rPr lang="ko-KR" altLang="en-US" sz="1400" b="1" i="1">
                <a:solidFill>
                  <a:schemeClr val="bg1"/>
                </a:solidFill>
              </a:rPr>
              <a:t>카를 만들어 볼 수 있어서 좋았습니다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.</a:t>
            </a:r>
            <a:endParaRPr lang="ko-KR" altLang="en-US" sz="1400" b="1" i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E0F91-F38F-43DB-97CE-B2DFA484C8EC}"/>
              </a:ext>
            </a:extLst>
          </p:cNvPr>
          <p:cNvSpPr txBox="1"/>
          <p:nvPr/>
        </p:nvSpPr>
        <p:spPr>
          <a:xfrm>
            <a:off x="2221664" y="1353078"/>
            <a:ext cx="795103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 smtClean="0">
                <a:solidFill>
                  <a:schemeClr val="bg1"/>
                </a:solidFill>
              </a:rPr>
              <a:t>이때까지 혼자만의 생각으로 코딩을 했으나 프로젝트로 여러 사람과 여러 기능의 </a:t>
            </a:r>
            <a:r>
              <a:rPr lang="ko-KR" altLang="en-US" sz="1400" b="1" i="1" dirty="0" smtClean="0"/>
              <a:t>코드들을 합치는게 가장 어려웠습니다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. </a:t>
            </a:r>
            <a:r>
              <a:rPr lang="ko-KR" altLang="en-US" sz="1400" b="1" i="1" smtClean="0">
                <a:solidFill>
                  <a:schemeClr val="bg1"/>
                </a:solidFill>
              </a:rPr>
              <a:t>하지만 어려웠던 만큼 코딩하는 것 또한 협업이 중요하단 걸 깨달았고 </a:t>
            </a:r>
            <a:r>
              <a:rPr lang="ko-KR" altLang="en-US" sz="1400" b="1" i="1" smtClean="0"/>
              <a:t>뜻깊은 시간이였던 </a:t>
            </a:r>
            <a:r>
              <a:rPr lang="ko-KR" altLang="en-US" sz="1400" b="1" i="1" smtClean="0">
                <a:solidFill>
                  <a:schemeClr val="bg1"/>
                </a:solidFill>
              </a:rPr>
              <a:t>같습니다</a:t>
            </a:r>
            <a:r>
              <a:rPr lang="en-US" altLang="ko-KR" sz="1400" b="1" i="1" dirty="0" smtClean="0">
                <a:solidFill>
                  <a:schemeClr val="bg1"/>
                </a:solidFill>
              </a:rPr>
              <a:t>.</a:t>
            </a:r>
            <a:endParaRPr lang="ko-KR" altLang="en-US" sz="1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7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62AFB8-6A9C-4AD5-BCA3-484750A13B20}"/>
              </a:ext>
            </a:extLst>
          </p:cNvPr>
          <p:cNvSpPr txBox="1"/>
          <p:nvPr/>
        </p:nvSpPr>
        <p:spPr>
          <a:xfrm>
            <a:off x="1699605" y="2546141"/>
            <a:ext cx="87927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chemeClr val="bg1"/>
                </a:solidFill>
              </a:rPr>
              <a:t>#</a:t>
            </a:r>
            <a:r>
              <a:rPr lang="ko-KR" altLang="en-US" sz="8000" b="1" smtClean="0">
                <a:solidFill>
                  <a:schemeClr val="bg1"/>
                </a:solidFill>
              </a:rPr>
              <a:t>쉽지 않다</a:t>
            </a:r>
            <a:r>
              <a:rPr lang="en-US" altLang="ko-KR" sz="8000" b="1" dirty="0" smtClean="0">
                <a:solidFill>
                  <a:schemeClr val="bg1"/>
                </a:solidFill>
              </a:rPr>
              <a:t>#</a:t>
            </a:r>
            <a:r>
              <a:rPr lang="ko-KR" altLang="en-US" sz="8000" b="1" smtClean="0">
                <a:solidFill>
                  <a:schemeClr val="bg1"/>
                </a:solidFill>
              </a:rPr>
              <a:t>재밌다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452A726-2906-49C2-84D8-78F9FDAC595C}"/>
              </a:ext>
            </a:extLst>
          </p:cNvPr>
          <p:cNvSpPr/>
          <p:nvPr/>
        </p:nvSpPr>
        <p:spPr>
          <a:xfrm>
            <a:off x="3425380" y="2767280"/>
            <a:ext cx="534123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spc="-300" dirty="0" smtClean="0">
                <a:solidFill>
                  <a:schemeClr val="bg1"/>
                </a:solidFill>
              </a:rPr>
              <a:t>감사합니다</a:t>
            </a:r>
            <a:endParaRPr lang="en-US" altLang="ko-KR" sz="4400" spc="-3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4400" spc="-300" dirty="0" smtClean="0">
                <a:solidFill>
                  <a:schemeClr val="bg1"/>
                </a:solidFill>
              </a:rPr>
              <a:t>Q &amp; A</a:t>
            </a:r>
            <a:endParaRPr lang="ko-KR" altLang="en-US" sz="44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1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3042580" cy="685800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 flipV="1">
            <a:off x="5810095" y="787400"/>
            <a:ext cx="6381905" cy="9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5946866" y="128884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한컴 소망 B" panose="02020603020101020101" pitchFamily="18" charset="-127"/>
                <a:ea typeface="한컴 소망 B" panose="02020603020101020101" pitchFamily="18" charset="-127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511138" y="1574802"/>
            <a:ext cx="2828601" cy="707886"/>
            <a:chOff x="6955273" y="1574802"/>
            <a:chExt cx="2828601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22317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프로젝트 소개</a:t>
              </a:r>
              <a:endParaRPr lang="ko-KR" altLang="en-US" sz="2800" spc="-300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511138" y="3359947"/>
            <a:ext cx="2187400" cy="707886"/>
            <a:chOff x="6955273" y="1574802"/>
            <a:chExt cx="2187400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1590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제작 과정</a:t>
              </a:r>
              <a:endParaRPr lang="ko-KR" altLang="en-US" sz="2800" spc="-300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571620" y="4580765"/>
            <a:ext cx="1422767" cy="707886"/>
            <a:chOff x="6955273" y="1574802"/>
            <a:chExt cx="1422767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한컴 소망 M" panose="02020603020101020101" pitchFamily="18" charset="-127"/>
                  <a:ea typeface="한컴 소망 M" panose="02020603020101020101" pitchFamily="18" charset="-127"/>
                </a:rPr>
                <a:t>결과</a:t>
              </a:r>
              <a:endParaRPr lang="ko-KR" altLang="en-US" sz="2800" spc="-300" dirty="0">
                <a:latin typeface="한컴 소망 M" panose="02020603020101020101" pitchFamily="18" charset="-127"/>
                <a:ea typeface="한컴 소망 M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626480" y="239833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table of contents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0175" r="13167"/>
          <a:stretch/>
        </p:blipFill>
        <p:spPr>
          <a:xfrm>
            <a:off x="0" y="0"/>
            <a:ext cx="5810095" cy="68580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A5C471-5F19-4525-A79A-832D7974C556}"/>
              </a:ext>
            </a:extLst>
          </p:cNvPr>
          <p:cNvSpPr txBox="1"/>
          <p:nvPr/>
        </p:nvSpPr>
        <p:spPr>
          <a:xfrm>
            <a:off x="7042723" y="2092505"/>
            <a:ext cx="28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7413364" y="2195574"/>
            <a:ext cx="20665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목표 및 시나리오</a:t>
            </a:r>
            <a:endParaRPr lang="ko-KR" altLang="en-US" sz="22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A5C471-5F19-4525-A79A-832D7974C556}"/>
              </a:ext>
            </a:extLst>
          </p:cNvPr>
          <p:cNvSpPr txBox="1"/>
          <p:nvPr/>
        </p:nvSpPr>
        <p:spPr>
          <a:xfrm>
            <a:off x="7042723" y="2615725"/>
            <a:ext cx="28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7413364" y="2718794"/>
            <a:ext cx="1734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계획</a:t>
            </a:r>
            <a:endParaRPr lang="ko-KR" altLang="en-US" sz="22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A5C471-5F19-4525-A79A-832D7974C556}"/>
              </a:ext>
            </a:extLst>
          </p:cNvPr>
          <p:cNvSpPr txBox="1"/>
          <p:nvPr/>
        </p:nvSpPr>
        <p:spPr>
          <a:xfrm>
            <a:off x="7031882" y="3880351"/>
            <a:ext cx="28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7402523" y="3983420"/>
            <a:ext cx="36166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기능에 따른 문제점과 해결방안</a:t>
            </a:r>
            <a:endParaRPr lang="ko-KR" altLang="en-US" sz="22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5C471-5F19-4525-A79A-832D7974C556}"/>
              </a:ext>
            </a:extLst>
          </p:cNvPr>
          <p:cNvSpPr txBox="1"/>
          <p:nvPr/>
        </p:nvSpPr>
        <p:spPr>
          <a:xfrm>
            <a:off x="7092364" y="5151458"/>
            <a:ext cx="28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7463005" y="5254527"/>
            <a:ext cx="14911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최종 결과물</a:t>
            </a:r>
            <a:endParaRPr lang="ko-KR" altLang="en-US" sz="22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A5C471-5F19-4525-A79A-832D7974C556}"/>
              </a:ext>
            </a:extLst>
          </p:cNvPr>
          <p:cNvSpPr txBox="1"/>
          <p:nvPr/>
        </p:nvSpPr>
        <p:spPr>
          <a:xfrm>
            <a:off x="7092364" y="5640969"/>
            <a:ext cx="285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7463005" y="574403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향후 목표 및 </a:t>
            </a:r>
            <a:r>
              <a:rPr lang="ko-KR" altLang="en-US" sz="2200" spc="-300" dirty="0" err="1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느낀점</a:t>
            </a:r>
            <a:endParaRPr lang="ko-KR" altLang="en-US" sz="22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0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1,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3886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spc="-300" dirty="0" smtClean="0">
                  <a:solidFill>
                    <a:schemeClr val="bg1"/>
                  </a:solidFill>
                  <a:latin typeface="한컴 소망 B" panose="02020603020101020101" pitchFamily="18" charset="-127"/>
                  <a:ea typeface="한컴 소망 B" panose="02020603020101020101" pitchFamily="18" charset="-127"/>
                </a:rPr>
                <a:t>프로젝트 소개</a:t>
              </a:r>
              <a:endParaRPr lang="ko-KR" altLang="en-US" sz="4800" spc="-300" dirty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1403089" y="3991580"/>
            <a:ext cx="2313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3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- </a:t>
            </a:r>
            <a:r>
              <a:rPr lang="ko-KR" altLang="en-US" sz="2200" spc="-3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목표 </a:t>
            </a:r>
            <a:r>
              <a:rPr lang="ko-KR" altLang="en-US" sz="2200" spc="-3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및 시나리오</a:t>
            </a:r>
            <a:endParaRPr lang="ko-KR" altLang="en-US" sz="2200" spc="-3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8E6D4-8E61-4957-9E8B-97742026BE04}"/>
              </a:ext>
            </a:extLst>
          </p:cNvPr>
          <p:cNvSpPr txBox="1"/>
          <p:nvPr/>
        </p:nvSpPr>
        <p:spPr>
          <a:xfrm>
            <a:off x="1403089" y="4514800"/>
            <a:ext cx="19816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3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- </a:t>
            </a:r>
            <a:r>
              <a:rPr lang="ko-KR" altLang="en-US" sz="2200" spc="-3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프로젝트 </a:t>
            </a:r>
            <a:r>
              <a:rPr lang="ko-KR" altLang="en-US" sz="2200" spc="-300" dirty="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계획</a:t>
            </a:r>
            <a:endParaRPr lang="ko-KR" altLang="en-US" sz="2200" spc="-300" dirty="0">
              <a:solidFill>
                <a:schemeClr val="bg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0823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</a:rPr>
              <a:t>목표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CED145-5770-4B6E-B092-2C7634FBB3D9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F37563-5756-45AF-9C1C-3DD456099C17}"/>
              </a:ext>
            </a:extLst>
          </p:cNvPr>
          <p:cNvSpPr/>
          <p:nvPr/>
        </p:nvSpPr>
        <p:spPr>
          <a:xfrm>
            <a:off x="8301265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네트워크 단색으로 채워진">
            <a:extLst>
              <a:ext uri="{FF2B5EF4-FFF2-40B4-BE49-F238E27FC236}">
                <a16:creationId xmlns:a16="http://schemas.microsoft.com/office/drawing/2014/main" id="{CA8A4AA7-3AE6-41C3-9830-ED76C49ED8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12858" y="2740542"/>
            <a:ext cx="1366284" cy="1366284"/>
          </a:xfrm>
          <a:prstGeom prst="rect">
            <a:avLst/>
          </a:prstGeom>
        </p:spPr>
      </p:pic>
      <p:pic>
        <p:nvPicPr>
          <p:cNvPr id="16" name="그래픽 15" descr="인공 지능 단색으로 채워진">
            <a:extLst>
              <a:ext uri="{FF2B5EF4-FFF2-40B4-BE49-F238E27FC236}">
                <a16:creationId xmlns:a16="http://schemas.microsoft.com/office/drawing/2014/main" id="{9DB1B0BD-1A48-495C-8BF3-1D40BC3BD0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72979" y="2740542"/>
            <a:ext cx="1366284" cy="1366284"/>
          </a:xfrm>
          <a:prstGeom prst="rect">
            <a:avLst/>
          </a:prstGeom>
        </p:spPr>
      </p:pic>
      <p:pic>
        <p:nvPicPr>
          <p:cNvPr id="17" name="그래픽 16" descr="전기탑 단색으로 채워진">
            <a:extLst>
              <a:ext uri="{FF2B5EF4-FFF2-40B4-BE49-F238E27FC236}">
                <a16:creationId xmlns:a16="http://schemas.microsoft.com/office/drawing/2014/main" id="{1608179C-3B43-47C2-8176-85261C0580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064151" y="2740542"/>
            <a:ext cx="1366284" cy="1366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1FD196-9053-45DE-88C8-4BF38083E009}"/>
              </a:ext>
            </a:extLst>
          </p:cNvPr>
          <p:cNvSpPr txBox="1"/>
          <p:nvPr/>
        </p:nvSpPr>
        <p:spPr>
          <a:xfrm>
            <a:off x="1558157" y="5232488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인공지능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F4460-0395-4827-BECE-92A0D68558D3}"/>
              </a:ext>
            </a:extLst>
          </p:cNvPr>
          <p:cNvSpPr txBox="1"/>
          <p:nvPr/>
        </p:nvSpPr>
        <p:spPr>
          <a:xfrm>
            <a:off x="9283065" y="5232488"/>
            <a:ext cx="928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통신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F4460-0395-4827-BECE-92A0D68558D3}"/>
              </a:ext>
            </a:extLst>
          </p:cNvPr>
          <p:cNvSpPr txBox="1"/>
          <p:nvPr/>
        </p:nvSpPr>
        <p:spPr>
          <a:xfrm>
            <a:off x="5186940" y="5232488"/>
            <a:ext cx="1818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기능 융합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8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dirty="0" smtClean="0">
                <a:solidFill>
                  <a:schemeClr val="bg1"/>
                </a:solidFill>
                <a:ea typeface="+mj-ea"/>
              </a:rPr>
              <a:t>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1611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일정 계획</a:t>
            </a:r>
            <a:endParaRPr lang="ko-KR" altLang="en-US" sz="3800" spc="-3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1662544"/>
            <a:ext cx="11706226" cy="450965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0525125" y="1243444"/>
          <a:ext cx="1428750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2184958408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75284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1D02C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개발 계획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15274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개발 실적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59402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58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dirty="0" smtClean="0">
                <a:solidFill>
                  <a:schemeClr val="bg1"/>
                </a:solidFill>
                <a:ea typeface="+mj-ea"/>
              </a:rPr>
              <a:t>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16116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일정 계획</a:t>
            </a:r>
            <a:endParaRPr lang="ko-KR" altLang="en-US" sz="3800" spc="-3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136857"/>
              </p:ext>
            </p:extLst>
          </p:nvPr>
        </p:nvGraphicFramePr>
        <p:xfrm>
          <a:off x="320305" y="1084521"/>
          <a:ext cx="11595470" cy="5413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6749">
                  <a:extLst>
                    <a:ext uri="{9D8B030D-6E8A-4147-A177-3AD203B41FA5}">
                      <a16:colId xmlns:a16="http://schemas.microsoft.com/office/drawing/2014/main" val="751211371"/>
                    </a:ext>
                  </a:extLst>
                </a:gridCol>
                <a:gridCol w="983934">
                  <a:extLst>
                    <a:ext uri="{9D8B030D-6E8A-4147-A177-3AD203B41FA5}">
                      <a16:colId xmlns:a16="http://schemas.microsoft.com/office/drawing/2014/main" val="3842044531"/>
                    </a:ext>
                  </a:extLst>
                </a:gridCol>
                <a:gridCol w="4699632">
                  <a:extLst>
                    <a:ext uri="{9D8B030D-6E8A-4147-A177-3AD203B41FA5}">
                      <a16:colId xmlns:a16="http://schemas.microsoft.com/office/drawing/2014/main" val="2612756168"/>
                    </a:ext>
                  </a:extLst>
                </a:gridCol>
                <a:gridCol w="5015155">
                  <a:extLst>
                    <a:ext uri="{9D8B030D-6E8A-4147-A177-3AD203B41FA5}">
                      <a16:colId xmlns:a16="http://schemas.microsoft.com/office/drawing/2014/main" val="2451441780"/>
                    </a:ext>
                  </a:extLst>
                </a:gridCol>
              </a:tblGrid>
              <a:tr h="4683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구현 기능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필요 자재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608454"/>
                  </a:ext>
                </a:extLst>
              </a:tr>
              <a:tr h="7539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물건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상하차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적외선 장애물 감지 센서 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우노 보드 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배터리 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세트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블루투스 모듈 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로봇 팔 또는 집게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470978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사람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물건 감지 시 별도 동작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초음파 센서</a:t>
                      </a:r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?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514764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수동 조작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블루투스 모듈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조이스틱 모듈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563759"/>
                  </a:ext>
                </a:extLst>
              </a:tr>
              <a:tr h="5284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라인 이탈 시 라인 찾기 기능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이미지센서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서보모터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189812"/>
                  </a:ext>
                </a:extLst>
              </a:tr>
              <a:tr h="5284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동작 시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LED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파랑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음악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ON /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정지 시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빨강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센서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수동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부저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모듈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022542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신호등 신호에 따른 정지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출발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이미지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RGB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822029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오르막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일때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속도 증가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내리막일때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 속도 감소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기울기 감지 센서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620229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지게차 이용한 짐 들어 올려서 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A =&gt; B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구역 옮기기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지게차 구조물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 err="1">
                          <a:effectLst/>
                          <a:latin typeface="+mn-ea"/>
                          <a:ea typeface="+mn-ea"/>
                        </a:rPr>
                        <a:t>서보모터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초음파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트레킹 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125563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effectLst/>
                          <a:latin typeface="+mn-ea"/>
                          <a:ea typeface="+mn-ea"/>
                        </a:rPr>
                        <a:t>T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자 주차 하기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적외선 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475216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갈래길 물건 없는 길로 가기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초음파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소리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LED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201379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>
                          <a:effectLst/>
                          <a:latin typeface="+mn-ea"/>
                          <a:ea typeface="+mn-ea"/>
                        </a:rPr>
                        <a:t>특정 구간 정지 및 가속도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적외선 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493489"/>
                  </a:ext>
                </a:extLst>
              </a:tr>
              <a:tr h="3482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선택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초음파 이용한 미로 찾기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초음파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소리 센서</a:t>
                      </a:r>
                      <a:r>
                        <a:rPr lang="en-US" altLang="ko-KR" sz="1400" b="1" u="none" strike="noStrike" dirty="0">
                          <a:effectLst/>
                          <a:latin typeface="+mn-ea"/>
                          <a:ea typeface="+mn-ea"/>
                        </a:rPr>
                        <a:t>, LED </a:t>
                      </a:r>
                      <a:r>
                        <a:rPr lang="ko-KR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센서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880" marR="8880" marT="888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00967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82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rPr>
              <a:t>시나리오</a:t>
            </a:r>
            <a:endParaRPr lang="ko-KR" altLang="en-US" sz="3800" spc="-300" dirty="0">
              <a:solidFill>
                <a:schemeClr val="bg1"/>
              </a:solidFill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18885" y="1904033"/>
            <a:ext cx="5843965" cy="4600822"/>
            <a:chOff x="1018365" y="1362075"/>
            <a:chExt cx="6448707" cy="5006373"/>
          </a:xfrm>
        </p:grpSpPr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552308" y="5540797"/>
              <a:ext cx="834230" cy="821072"/>
            </a:xfrm>
            <a:prstGeom prst="rect">
              <a:avLst/>
            </a:prstGeom>
          </p:spPr>
        </p:pic>
        <p:grpSp>
          <p:nvGrpSpPr>
            <p:cNvPr id="230" name="그룹 229"/>
            <p:cNvGrpSpPr/>
            <p:nvPr/>
          </p:nvGrpSpPr>
          <p:grpSpPr>
            <a:xfrm>
              <a:off x="1018365" y="1362075"/>
              <a:ext cx="6448707" cy="4977733"/>
              <a:chOff x="1695797" y="1163783"/>
              <a:chExt cx="6885812" cy="5231303"/>
            </a:xfrm>
          </p:grpSpPr>
          <p:grpSp>
            <p:nvGrpSpPr>
              <p:cNvPr id="74" name="그룹 73"/>
              <p:cNvGrpSpPr/>
              <p:nvPr/>
            </p:nvGrpSpPr>
            <p:grpSpPr>
              <a:xfrm>
                <a:off x="4123739" y="1163783"/>
                <a:ext cx="2729100" cy="5163719"/>
                <a:chOff x="2238376" y="0"/>
                <a:chExt cx="2962275" cy="5438775"/>
              </a:xfrm>
            </p:grpSpPr>
            <p:sp>
              <p:nvSpPr>
                <p:cNvPr id="103" name="직사각형 102"/>
                <p:cNvSpPr/>
                <p:nvPr/>
              </p:nvSpPr>
              <p:spPr>
                <a:xfrm>
                  <a:off x="4400551" y="3743325"/>
                  <a:ext cx="447675" cy="16097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 rot="5400000">
                  <a:off x="3838576" y="2676525"/>
                  <a:ext cx="447675" cy="16097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2676526" y="2047875"/>
                  <a:ext cx="447675" cy="16097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 rot="5400000">
                  <a:off x="3257551" y="914400"/>
                  <a:ext cx="447675" cy="16097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4391026" y="352425"/>
                  <a:ext cx="447675" cy="1609725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cxnSp>
              <p:nvCxnSpPr>
                <p:cNvPr id="108" name="직선 연결선 107"/>
                <p:cNvCxnSpPr/>
                <p:nvPr/>
              </p:nvCxnSpPr>
              <p:spPr>
                <a:xfrm flipH="1" flipV="1">
                  <a:off x="5067301" y="3314700"/>
                  <a:ext cx="9525" cy="2124075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/>
                <p:cNvCxnSpPr/>
                <p:nvPr/>
              </p:nvCxnSpPr>
              <p:spPr>
                <a:xfrm flipH="1" flipV="1">
                  <a:off x="5019677" y="247651"/>
                  <a:ext cx="28574" cy="1495424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/>
                <p:cNvCxnSpPr/>
                <p:nvPr/>
              </p:nvCxnSpPr>
              <p:spPr>
                <a:xfrm>
                  <a:off x="2514601" y="1295400"/>
                  <a:ext cx="1485900" cy="0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/>
                <p:cNvCxnSpPr/>
                <p:nvPr/>
              </p:nvCxnSpPr>
              <p:spPr>
                <a:xfrm flipH="1">
                  <a:off x="2238376" y="1666875"/>
                  <a:ext cx="9525" cy="2162175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/>
                <p:cNvCxnSpPr/>
                <p:nvPr/>
              </p:nvCxnSpPr>
              <p:spPr>
                <a:xfrm flipH="1">
                  <a:off x="2600327" y="4067175"/>
                  <a:ext cx="1171574" cy="9525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/>
                <p:cNvCxnSpPr/>
                <p:nvPr/>
              </p:nvCxnSpPr>
              <p:spPr>
                <a:xfrm flipV="1">
                  <a:off x="4171951" y="4324350"/>
                  <a:ext cx="1" cy="1095375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/>
                <p:cNvCxnSpPr/>
                <p:nvPr/>
              </p:nvCxnSpPr>
              <p:spPr>
                <a:xfrm>
                  <a:off x="4962526" y="5286375"/>
                  <a:ext cx="238125" cy="0"/>
                </a:xfrm>
                <a:prstGeom prst="line">
                  <a:avLst/>
                </a:prstGeom>
                <a:ln w="5715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/>
                <p:cNvCxnSpPr/>
                <p:nvPr/>
              </p:nvCxnSpPr>
              <p:spPr>
                <a:xfrm>
                  <a:off x="4057651" y="5295900"/>
                  <a:ext cx="238125" cy="0"/>
                </a:xfrm>
                <a:prstGeom prst="line">
                  <a:avLst/>
                </a:prstGeom>
                <a:ln w="5715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/>
                <p:cNvCxnSpPr/>
                <p:nvPr/>
              </p:nvCxnSpPr>
              <p:spPr>
                <a:xfrm>
                  <a:off x="4962526" y="3581400"/>
                  <a:ext cx="238125" cy="0"/>
                </a:xfrm>
                <a:prstGeom prst="line">
                  <a:avLst/>
                </a:prstGeom>
                <a:ln w="5715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/>
                <p:cNvCxnSpPr/>
                <p:nvPr/>
              </p:nvCxnSpPr>
              <p:spPr>
                <a:xfrm>
                  <a:off x="2705101" y="3933825"/>
                  <a:ext cx="0" cy="257175"/>
                </a:xfrm>
                <a:prstGeom prst="line">
                  <a:avLst/>
                </a:prstGeom>
                <a:ln w="5715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원호 117"/>
                <p:cNvSpPr/>
                <p:nvPr/>
              </p:nvSpPr>
              <p:spPr>
                <a:xfrm>
                  <a:off x="4267201" y="3076575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cxnSp>
              <p:nvCxnSpPr>
                <p:cNvPr id="119" name="직선 연결선 118"/>
                <p:cNvCxnSpPr/>
                <p:nvPr/>
              </p:nvCxnSpPr>
              <p:spPr>
                <a:xfrm flipH="1">
                  <a:off x="3562351" y="3076577"/>
                  <a:ext cx="1143002" cy="9523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/>
                <p:cNvCxnSpPr/>
                <p:nvPr/>
              </p:nvCxnSpPr>
              <p:spPr>
                <a:xfrm flipH="1" flipV="1">
                  <a:off x="3486151" y="2143125"/>
                  <a:ext cx="1333501" cy="1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원호 120"/>
                <p:cNvSpPr/>
                <p:nvPr/>
              </p:nvSpPr>
              <p:spPr>
                <a:xfrm rot="5400000">
                  <a:off x="4381501" y="1476375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cxnSp>
              <p:nvCxnSpPr>
                <p:cNvPr id="122" name="직선 연결선 121"/>
                <p:cNvCxnSpPr/>
                <p:nvPr/>
              </p:nvCxnSpPr>
              <p:spPr>
                <a:xfrm flipH="1" flipV="1">
                  <a:off x="4229101" y="400050"/>
                  <a:ext cx="3" cy="571503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원호 122"/>
                <p:cNvSpPr/>
                <p:nvPr/>
              </p:nvSpPr>
              <p:spPr>
                <a:xfrm rot="5400000">
                  <a:off x="3562351" y="628650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124" name="원호 123"/>
                <p:cNvSpPr/>
                <p:nvPr/>
              </p:nvSpPr>
              <p:spPr>
                <a:xfrm rot="16200000">
                  <a:off x="2114551" y="1428750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125" name="원호 124"/>
                <p:cNvSpPr/>
                <p:nvPr/>
              </p:nvSpPr>
              <p:spPr>
                <a:xfrm rot="10800000">
                  <a:off x="2238376" y="3543300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126" name="원호 125"/>
                <p:cNvSpPr/>
                <p:nvPr/>
              </p:nvSpPr>
              <p:spPr>
                <a:xfrm>
                  <a:off x="3371851" y="4067175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127" name="원호 126"/>
                <p:cNvSpPr/>
                <p:nvPr/>
              </p:nvSpPr>
              <p:spPr>
                <a:xfrm rot="10800000">
                  <a:off x="3343276" y="2581275"/>
                  <a:ext cx="800100" cy="533400"/>
                </a:xfrm>
                <a:prstGeom prst="arc">
                  <a:avLst>
                    <a:gd name="adj1" fmla="val 18345233"/>
                    <a:gd name="adj2" fmla="val 116489"/>
                  </a:avLst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cxnSp>
              <p:nvCxnSpPr>
                <p:cNvPr id="128" name="직선 연결선 127"/>
                <p:cNvCxnSpPr/>
                <p:nvPr/>
              </p:nvCxnSpPr>
              <p:spPr>
                <a:xfrm>
                  <a:off x="3343276" y="2419350"/>
                  <a:ext cx="1" cy="438151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원호 128"/>
                <p:cNvSpPr/>
                <p:nvPr/>
              </p:nvSpPr>
              <p:spPr>
                <a:xfrm rot="15300000">
                  <a:off x="3219451" y="2266950"/>
                  <a:ext cx="800100" cy="533400"/>
                </a:xfrm>
                <a:prstGeom prst="arc">
                  <a:avLst>
                    <a:gd name="adj1" fmla="val 18345233"/>
                    <a:gd name="adj2" fmla="val 116489"/>
                  </a:avLst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130" name="원호 129"/>
                <p:cNvSpPr/>
                <p:nvPr/>
              </p:nvSpPr>
              <p:spPr>
                <a:xfrm>
                  <a:off x="4219576" y="0"/>
                  <a:ext cx="800100" cy="533400"/>
                </a:xfrm>
                <a:prstGeom prst="arc">
                  <a:avLst>
                    <a:gd name="adj1" fmla="val 17848466"/>
                    <a:gd name="adj2" fmla="val 0"/>
                  </a:avLst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131" name="원호 130"/>
                <p:cNvSpPr/>
                <p:nvPr/>
              </p:nvSpPr>
              <p:spPr>
                <a:xfrm rot="16200000">
                  <a:off x="4095751" y="152400"/>
                  <a:ext cx="800100" cy="533400"/>
                </a:xfrm>
                <a:prstGeom prst="arc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cxnSp>
              <p:nvCxnSpPr>
                <p:cNvPr id="132" name="직선 연결선 131"/>
                <p:cNvCxnSpPr/>
                <p:nvPr/>
              </p:nvCxnSpPr>
              <p:spPr>
                <a:xfrm flipV="1">
                  <a:off x="4467230" y="19050"/>
                  <a:ext cx="333371" cy="4"/>
                </a:xfrm>
                <a:prstGeom prst="line">
                  <a:avLst/>
                </a:prstGeom>
                <a:ln w="76200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타원 74"/>
              <p:cNvSpPr/>
              <p:nvPr/>
            </p:nvSpPr>
            <p:spPr>
              <a:xfrm>
                <a:off x="5831256" y="4243201"/>
                <a:ext cx="473865" cy="42797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6544084" y="3597072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>
                    <a:solidFill>
                      <a:sysClr val="windowText" lastClr="000000"/>
                    </a:solidFill>
                  </a:rPr>
                  <a:t>1</a:t>
                </a:r>
                <a:endParaRPr lang="ko-KR" altLang="en-US" sz="16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1923953" y="3180031"/>
                <a:ext cx="447537" cy="22568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281793" y="3463036"/>
                <a:ext cx="767336" cy="21938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1308976" y="3566851"/>
                <a:ext cx="993023" cy="21938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10800000">
                <a:off x="2152109" y="3965421"/>
                <a:ext cx="623042" cy="22568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cxnSp>
            <p:nvCxnSpPr>
              <p:cNvPr id="89" name="직선 화살표 연결선 88"/>
              <p:cNvCxnSpPr>
                <a:stCxn id="124" idx="0"/>
              </p:cNvCxnSpPr>
              <p:nvPr/>
            </p:nvCxnSpPr>
            <p:spPr>
              <a:xfrm flipH="1">
                <a:off x="2949111" y="2773489"/>
                <a:ext cx="1183403" cy="186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/>
              <p:cNvCxnSpPr/>
              <p:nvPr/>
            </p:nvCxnSpPr>
            <p:spPr>
              <a:xfrm flipH="1">
                <a:off x="2438005" y="2818705"/>
                <a:ext cx="537577" cy="37981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/>
              <p:cNvCxnSpPr/>
              <p:nvPr/>
            </p:nvCxnSpPr>
            <p:spPr>
              <a:xfrm>
                <a:off x="2026457" y="4105216"/>
                <a:ext cx="498600" cy="4828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/>
              <p:cNvCxnSpPr/>
              <p:nvPr/>
            </p:nvCxnSpPr>
            <p:spPr>
              <a:xfrm>
                <a:off x="2539808" y="4585760"/>
                <a:ext cx="1569210" cy="54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/>
              <p:cNvSpPr txBox="1"/>
              <p:nvPr/>
            </p:nvSpPr>
            <p:spPr>
              <a:xfrm>
                <a:off x="7451075" y="6007187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출발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7586182" y="4364420"/>
                <a:ext cx="981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짐 상차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7178813" y="6034265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7306738" y="4398212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sp>
            <p:nvSpPr>
              <p:cNvPr id="140" name="타원 139"/>
              <p:cNvSpPr/>
              <p:nvPr/>
            </p:nvSpPr>
            <p:spPr>
              <a:xfrm>
                <a:off x="6831453" y="2008877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>
                    <a:solidFill>
                      <a:sysClr val="windowText" lastClr="000000"/>
                    </a:solidFill>
                  </a:rPr>
                  <a:t>4</a:t>
                </a:r>
                <a:endParaRPr lang="en-US" altLang="ko-KR" sz="1600" b="1" dirty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7138585" y="1975085"/>
                <a:ext cx="1443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장애물 회피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2343016" y="2212399"/>
                <a:ext cx="1212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수동 조작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3645490" y="2261256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5</a:t>
                </a:r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2086297" y="3536135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6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2331780" y="4755616"/>
                <a:ext cx="1212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라인 찾기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151" name="타원 150"/>
              <p:cNvSpPr/>
              <p:nvPr/>
            </p:nvSpPr>
            <p:spPr>
              <a:xfrm>
                <a:off x="1994155" y="4789408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7</a:t>
                </a:r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4112653" y="5246710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8</a:t>
                </a: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4420890" y="5211121"/>
                <a:ext cx="981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짐 하차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594913" y="6025754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도착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155" name="타원 154"/>
              <p:cNvSpPr/>
              <p:nvPr/>
            </p:nvSpPr>
            <p:spPr>
              <a:xfrm>
                <a:off x="5246972" y="6061807"/>
                <a:ext cx="307132" cy="301748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 smtClean="0">
                    <a:solidFill>
                      <a:sysClr val="windowText" lastClr="000000"/>
                    </a:solidFill>
                  </a:rPr>
                  <a:t>9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6828619" y="3543630"/>
                <a:ext cx="1212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한컴 소망 M" panose="02020603020101020101" pitchFamily="18" charset="-127"/>
                    <a:ea typeface="한컴 소망 M" panose="02020603020101020101" pitchFamily="18" charset="-127"/>
                  </a:rPr>
                  <a:t>물건 감지</a:t>
                </a:r>
                <a:endParaRPr lang="ko-KR" altLang="en-US" dirty="0">
                  <a:latin typeface="한컴 소망 M" panose="02020603020101020101" pitchFamily="18" charset="-127"/>
                  <a:ea typeface="한컴 소망 M" panose="02020603020101020101" pitchFamily="18" charset="-127"/>
                </a:endParaRPr>
              </a:p>
            </p:txBody>
          </p:sp>
          <p:sp>
            <p:nvSpPr>
              <p:cNvPr id="165" name="위쪽 화살표 164"/>
              <p:cNvSpPr/>
              <p:nvPr/>
            </p:nvSpPr>
            <p:spPr>
              <a:xfrm>
                <a:off x="7189503" y="5360747"/>
                <a:ext cx="504157" cy="511460"/>
              </a:xfrm>
              <a:prstGeom prst="up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5687259" y="4253740"/>
                <a:ext cx="440957" cy="366297"/>
              </a:xfrm>
              <a:prstGeom prst="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74" name="모서리가 둥근 직사각형 173"/>
              <p:cNvSpPr/>
              <p:nvPr/>
            </p:nvSpPr>
            <p:spPr>
              <a:xfrm rot="20520000">
                <a:off x="5771340" y="3979474"/>
                <a:ext cx="155619" cy="476187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7" name="그룹 206"/>
              <p:cNvGrpSpPr/>
              <p:nvPr/>
            </p:nvGrpSpPr>
            <p:grpSpPr>
              <a:xfrm>
                <a:off x="5690330" y="3478866"/>
                <a:ext cx="692080" cy="489042"/>
                <a:chOff x="5690330" y="3478866"/>
                <a:chExt cx="692080" cy="489042"/>
              </a:xfrm>
            </p:grpSpPr>
            <p:sp>
              <p:nvSpPr>
                <p:cNvPr id="176" name="모서리가 둥근 직사각형 175"/>
                <p:cNvSpPr/>
                <p:nvPr/>
              </p:nvSpPr>
              <p:spPr>
                <a:xfrm rot="18900000">
                  <a:off x="5690330" y="3830013"/>
                  <a:ext cx="458658" cy="137895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03" name="그룹 202"/>
                <p:cNvGrpSpPr/>
                <p:nvPr/>
              </p:nvGrpSpPr>
              <p:grpSpPr>
                <a:xfrm>
                  <a:off x="6030219" y="3478866"/>
                  <a:ext cx="352191" cy="343231"/>
                  <a:chOff x="6173935" y="3480415"/>
                  <a:chExt cx="352191" cy="343231"/>
                </a:xfrm>
              </p:grpSpPr>
              <p:cxnSp>
                <p:nvCxnSpPr>
                  <p:cNvPr id="184" name="직선 연결선 183"/>
                  <p:cNvCxnSpPr/>
                  <p:nvPr/>
                </p:nvCxnSpPr>
                <p:spPr>
                  <a:xfrm flipH="1" flipV="1">
                    <a:off x="6179076" y="3574565"/>
                    <a:ext cx="55984" cy="187972"/>
                  </a:xfrm>
                  <a:prstGeom prst="line">
                    <a:avLst/>
                  </a:prstGeom>
                  <a:ln w="66675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직선 연결선 185"/>
                  <p:cNvCxnSpPr/>
                  <p:nvPr/>
                </p:nvCxnSpPr>
                <p:spPr>
                  <a:xfrm flipV="1">
                    <a:off x="6173935" y="3480415"/>
                    <a:ext cx="104738" cy="114971"/>
                  </a:xfrm>
                  <a:prstGeom prst="line">
                    <a:avLst/>
                  </a:prstGeom>
                  <a:ln w="66675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직선 연결선 190"/>
                  <p:cNvCxnSpPr/>
                  <p:nvPr/>
                </p:nvCxnSpPr>
                <p:spPr>
                  <a:xfrm flipV="1">
                    <a:off x="6404487" y="3731649"/>
                    <a:ext cx="121639" cy="84520"/>
                  </a:xfrm>
                  <a:prstGeom prst="line">
                    <a:avLst/>
                  </a:prstGeom>
                  <a:ln w="66675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직선 연결선 192"/>
                  <p:cNvCxnSpPr>
                    <a:endCxn id="176" idx="3"/>
                  </p:cNvCxnSpPr>
                  <p:nvPr/>
                </p:nvCxnSpPr>
                <p:spPr>
                  <a:xfrm flipH="1" flipV="1">
                    <a:off x="6225535" y="3762536"/>
                    <a:ext cx="199333" cy="61110"/>
                  </a:xfrm>
                  <a:prstGeom prst="line">
                    <a:avLst/>
                  </a:prstGeom>
                  <a:ln w="66675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2" name="직사각형 221"/>
              <p:cNvSpPr/>
              <p:nvPr/>
            </p:nvSpPr>
            <p:spPr>
              <a:xfrm>
                <a:off x="6257084" y="4389663"/>
                <a:ext cx="182315" cy="18754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3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직사각형 5"/>
          <p:cNvSpPr/>
          <p:nvPr/>
        </p:nvSpPr>
        <p:spPr>
          <a:xfrm>
            <a:off x="1101997" y="1194333"/>
            <a:ext cx="9901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“</a:t>
            </a:r>
            <a:r>
              <a:rPr lang="ko-KR" altLang="en-US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라인 </a:t>
            </a:r>
            <a:r>
              <a:rPr lang="ko-KR" altLang="en-US" sz="2400" spc="-300" dirty="0">
                <a:latin typeface="한컴 소망 M" panose="02020603020101020101" pitchFamily="18" charset="-127"/>
                <a:ea typeface="한컴 소망 M" panose="02020603020101020101" pitchFamily="18" charset="-127"/>
              </a:rPr>
              <a:t>트레이서를 </a:t>
            </a:r>
            <a:r>
              <a:rPr lang="ko-KR" altLang="en-US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다양한 </a:t>
            </a:r>
            <a:r>
              <a:rPr lang="ko-KR" altLang="en-US" sz="2400" spc="-300" dirty="0">
                <a:latin typeface="한컴 소망 M" panose="02020603020101020101" pitchFamily="18" charset="-127"/>
                <a:ea typeface="한컴 소망 M" panose="02020603020101020101" pitchFamily="18" charset="-127"/>
              </a:rPr>
              <a:t>센서와 접목하여 원하는 동작을 실현하고자 </a:t>
            </a:r>
            <a:r>
              <a:rPr lang="ko-KR" altLang="en-US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했습니다</a:t>
            </a:r>
            <a:r>
              <a:rPr lang="en-US" altLang="ko-KR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.</a:t>
            </a:r>
            <a:r>
              <a:rPr lang="ko-KR" altLang="en-US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 </a:t>
            </a:r>
            <a:r>
              <a:rPr lang="en-US" altLang="ko-KR" sz="2400" spc="-300" dirty="0" smtClean="0">
                <a:latin typeface="한컴 소망 M" panose="02020603020101020101" pitchFamily="18" charset="-127"/>
                <a:ea typeface="한컴 소망 M" panose="02020603020101020101" pitchFamily="18" charset="-127"/>
              </a:rPr>
              <a:t>“</a:t>
            </a:r>
            <a:endParaRPr lang="ko-KR" altLang="en-US" sz="2400" spc="-300" dirty="0"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11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AE3A1-F3CE-4B3A-BE25-7AF50A2D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0140-558B-465B-B486-FDC876CDE56D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AB930F-CD81-4A35-9DB6-56CF80291869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2,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136612"/>
              <a:ext cx="3886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spc="-300" dirty="0" smtClean="0">
                  <a:solidFill>
                    <a:schemeClr val="bg1"/>
                  </a:solidFill>
                  <a:latin typeface="한컴 소망 B" panose="02020603020101020101" pitchFamily="18" charset="-127"/>
                  <a:ea typeface="한컴 소망 B" panose="02020603020101020101" pitchFamily="18" charset="-127"/>
                </a:rPr>
                <a:t>프로젝트 과정</a:t>
              </a:r>
              <a:endParaRPr lang="ko-KR" altLang="en-US" sz="4800" spc="-300" dirty="0">
                <a:solidFill>
                  <a:schemeClr val="bg1"/>
                </a:solidFill>
                <a:latin typeface="한컴 소망 B" panose="02020603020101020101" pitchFamily="18" charset="-127"/>
                <a:ea typeface="한컴 소망 B" panose="0202060302010102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254315" y="3941177"/>
            <a:ext cx="3071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3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- </a:t>
            </a:r>
            <a:r>
              <a:rPr lang="ko-KR" altLang="en-US" spc="-300" smtClean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기능에 </a:t>
            </a:r>
            <a:r>
              <a:rPr lang="ko-KR" altLang="en-US" spc="-300" dirty="0">
                <a:solidFill>
                  <a:schemeClr val="bg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따른 문제점과 해결방안</a:t>
            </a:r>
          </a:p>
        </p:txBody>
      </p:sp>
    </p:spTree>
    <p:extLst>
      <p:ext uri="{BB962C8B-B14F-4D97-AF65-F5344CB8AC3E}">
        <p14:creationId xmlns:p14="http://schemas.microsoft.com/office/powerpoint/2010/main" val="8809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dirty="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29738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</a:rPr>
              <a:t>프로젝트 과정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0A09AE-E5D9-4FCE-9FE1-5F9101753901}"/>
              </a:ext>
            </a:extLst>
          </p:cNvPr>
          <p:cNvCxnSpPr/>
          <p:nvPr/>
        </p:nvCxnSpPr>
        <p:spPr>
          <a:xfrm>
            <a:off x="4190043" y="946298"/>
            <a:ext cx="0" cy="591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0E2DB6FC-F404-4473-A39F-49C996226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685237"/>
              </p:ext>
            </p:extLst>
          </p:nvPr>
        </p:nvGraphicFramePr>
        <p:xfrm>
          <a:off x="4367538" y="1258728"/>
          <a:ext cx="3733461" cy="4581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AD162A99-1D36-4A3C-ABED-5C4A8881A0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3181760"/>
              </p:ext>
            </p:extLst>
          </p:nvPr>
        </p:nvGraphicFramePr>
        <p:xfrm>
          <a:off x="33488" y="1258728"/>
          <a:ext cx="4064004" cy="512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8463597" y="1177073"/>
            <a:ext cx="3600492" cy="9338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블루투스 통신 문제 요소 多</a:t>
            </a:r>
            <a:endParaRPr lang="ko-KR" altLang="en-US" dirty="0">
              <a:solidFill>
                <a:schemeClr val="tx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35DB01-5841-4165-BFBB-465ED460C05A}"/>
              </a:ext>
            </a:extLst>
          </p:cNvPr>
          <p:cNvSpPr/>
          <p:nvPr/>
        </p:nvSpPr>
        <p:spPr>
          <a:xfrm>
            <a:off x="8463597" y="2968257"/>
            <a:ext cx="3600492" cy="9338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차량 내구성 문제</a:t>
            </a:r>
            <a:endParaRPr lang="ko-KR" altLang="en-US" dirty="0">
              <a:solidFill>
                <a:schemeClr val="tx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57BE18-A1B3-45E8-AB4C-644FAAF2B4C7}"/>
              </a:ext>
            </a:extLst>
          </p:cNvPr>
          <p:cNvSpPr/>
          <p:nvPr/>
        </p:nvSpPr>
        <p:spPr>
          <a:xfrm>
            <a:off x="8463597" y="4759441"/>
            <a:ext cx="3600492" cy="9338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소망 M" panose="02020603020101020101" pitchFamily="18" charset="-127"/>
                <a:ea typeface="한컴 소망 M" panose="02020603020101020101" pitchFamily="18" charset="-127"/>
              </a:rPr>
              <a:t>기능 조합 시 새로운 문제점</a:t>
            </a:r>
            <a:endParaRPr lang="ko-KR" altLang="en-US" dirty="0">
              <a:solidFill>
                <a:schemeClr val="tx1"/>
              </a:solidFill>
              <a:latin typeface="한컴 소망 M" panose="02020603020101020101" pitchFamily="18" charset="-127"/>
              <a:ea typeface="한컴 소망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000211" y="6616931"/>
            <a:ext cx="2191789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746</Words>
  <Application>Microsoft Office PowerPoint</Application>
  <PresentationFormat>와이드스크린</PresentationFormat>
  <Paragraphs>193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나눔스퀘어 Bold</vt:lpstr>
      <vt:lpstr>나눔스퀘어 Light</vt:lpstr>
      <vt:lpstr>맑은 고딕</vt:lpstr>
      <vt:lpstr>한컴 소망 B</vt:lpstr>
      <vt:lpstr>한컴 소망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73</cp:revision>
  <dcterms:created xsi:type="dcterms:W3CDTF">2021-05-30T11:37:53Z</dcterms:created>
  <dcterms:modified xsi:type="dcterms:W3CDTF">2021-11-19T05:36:42Z</dcterms:modified>
</cp:coreProperties>
</file>